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2787"/>
    <p:restoredTop sz="90929"/>
  </p:normalViewPr>
  <p:slideViewPr>
    <p:cSldViewPr>
      <p:cViewPr varScale="1">
        <p:scale>
          <a:sx n="64" d="100"/>
          <a:sy n="64" d="100"/>
        </p:scale>
        <p:origin x="-96" y="-8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077EE-A1B8-4E43-AADF-8EDE2E4533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A735EC-DBC2-4B3A-B699-122BA59222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ED214-7156-433E-AF3A-E26FD27CD038}" type="slidenum">
              <a:rPr lang="en-US"/>
              <a:pPr/>
              <a:t>1</a:t>
            </a:fld>
            <a:endParaRPr lang="en-US"/>
          </a:p>
        </p:txBody>
      </p:sp>
      <p:sp>
        <p:nvSpPr>
          <p:cNvPr id="1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38A9D-337E-40F6-8DFD-1D22ED286396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/>
              <a:t>	 	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D5616-7D8E-4BA9-9C76-8823BCFBE313}" type="slidenum">
              <a:rPr lang="en-US"/>
              <a:pPr/>
              <a:t>11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E00C1-3B89-4470-9411-822571DDBCCA}" type="slidenum">
              <a:rPr lang="en-US"/>
              <a:pPr/>
              <a:t>12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4DEEB-BEE1-4A9A-8EB3-D1CA39877F8D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82902-82A2-4D5D-8B20-FBE8B61CF429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F95A5-9562-44BB-89B6-39EA6BF5B2C7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EECC2-4306-43EB-A37C-760D65DA3E24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1BE4D-28FF-4795-A0FD-8450B7F7AE23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67507-CF1D-494A-9712-9C629ABBB2F4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5DA891-1F06-4697-8FEF-D40D4FDAB872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31913-A8AF-4256-AC34-31D22073E973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  <a:effectLst>
            <a:outerShdw dist="35915" dir="16979978" algn="ctr" rotWithShape="0">
              <a:srgbClr val="808080">
                <a:alpha val="75000"/>
              </a:srgbClr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ffectLst>
            <a:outerShdw dist="25399" dir="16979931" algn="ctr" rotWithShape="0">
              <a:srgbClr val="808080">
                <a:alpha val="75000"/>
              </a:srgbClr>
            </a:outerShdw>
          </a:effectLst>
        </p:spPr>
        <p:txBody>
          <a:bodyPr/>
          <a:lstStyle>
            <a:lvl1pPr marL="0" indent="0" algn="ctr">
              <a:buFont typeface="Wingdings" pitchFamily="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9F3AC0-E42D-4E37-948D-3D7097518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CF617-3256-41D7-81C0-6EAE771D13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98349-C5E7-4426-BB89-D23ED338D0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2DEBB-C6F0-4047-A45C-3CF433541F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4357E-C162-4964-A0B9-5C3631D29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C80AF-4406-4047-AC15-1730BEB7E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F3C21-508C-4C51-8B35-7770C6FB56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E496-7C7D-49D7-9B5B-D73D8DCADB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E2DAD-3D1C-431C-B301-A78032CF6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FCE37-3C81-493E-A261-B82B1136C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27BFD-9BAC-4505-9D00-3DCBC1BA0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07" dir="16979964" algn="ctr" rotWithShape="0">
              <a:srgbClr val="808080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16979900" algn="ctr" rotWithShape="0">
              <a:srgbClr val="808080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3AACBAC-4E7C-4F46-9745-9C1A3890016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1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057400"/>
          </a:xfrm>
        </p:spPr>
        <p:txBody>
          <a:bodyPr/>
          <a:lstStyle/>
          <a:p>
            <a:r>
              <a:rPr lang="en-US" sz="5400"/>
              <a:t/>
            </a:r>
            <a:br>
              <a:rPr lang="en-US" sz="5400"/>
            </a:br>
            <a:r>
              <a:rPr lang="en-US" sz="5400"/>
              <a:t/>
            </a:r>
            <a:br>
              <a:rPr lang="en-US" sz="5400"/>
            </a:br>
            <a:r>
              <a:rPr lang="en-US" sz="6000"/>
              <a:t>A, E, I, O and YOU</a:t>
            </a:r>
            <a:r>
              <a:rPr lang="en-US" sz="5400"/>
              <a:t/>
            </a:r>
            <a:br>
              <a:rPr lang="en-US" sz="5400"/>
            </a:br>
            <a:r>
              <a:rPr lang="en-US" sz="5400"/>
              <a:t/>
            </a:r>
            <a:br>
              <a:rPr lang="en-US" sz="5400"/>
            </a:br>
            <a:r>
              <a:rPr lang="en-US" sz="5400"/>
              <a:t/>
            </a:r>
            <a:br>
              <a:rPr lang="en-US" sz="5400"/>
            </a:br>
            <a:r>
              <a:rPr lang="en-US" sz="2800"/>
              <a:t>by Lori Lyford, CIF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“Jim-Speak” Steps</a:t>
            </a:r>
            <a:r>
              <a:rPr lang="en-US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1 - Syllables only, Chord-by-Chord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2 - Syllables only, more flow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3 - Syllables only, at pace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4 - Slow the pace and add some initial consonants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5 - Continue to add more consonants nearing the correct pacing and phrasing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6 - Sing real words/phrasing, THINK syllables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8229600" cy="1371600"/>
          </a:xfrm>
        </p:spPr>
        <p:txBody>
          <a:bodyPr/>
          <a:lstStyle/>
          <a:p>
            <a:r>
              <a:rPr lang="en-US"/>
              <a:t>QUESTIONS??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endParaRPr lang="en-US"/>
          </a:p>
          <a:p>
            <a:pPr algn="ctr">
              <a:buFont typeface="Wingdings" pitchFamily="1" charset="2"/>
              <a:buNone/>
            </a:pPr>
            <a:endParaRPr lang="en-US"/>
          </a:p>
          <a:p>
            <a:pPr algn="ctr">
              <a:buFont typeface="Wingdings" pitchFamily="1" charset="2"/>
              <a:buNone/>
            </a:pPr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752600" y="1828800"/>
            <a:ext cx="509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157413" y="1698625"/>
            <a:ext cx="184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6000"/>
              <a:t>Go Forth </a:t>
            </a:r>
            <a:br>
              <a:rPr lang="en-US" sz="6000"/>
            </a:br>
            <a:r>
              <a:rPr lang="en-US" sz="6000"/>
              <a:t>to </a:t>
            </a:r>
            <a:r>
              <a:rPr lang="en-US" sz="8000"/>
              <a:t/>
            </a:r>
            <a:br>
              <a:rPr lang="en-US" sz="8000"/>
            </a:br>
            <a:r>
              <a:rPr lang="en-US" sz="7200"/>
              <a:t>Match and RING!!!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Vowel Matching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/>
              <a:t>Sing within your “</a:t>
            </a:r>
            <a:r>
              <a:rPr lang="en-US" sz="4000" u="sng"/>
              <a:t>goalposts</a:t>
            </a:r>
            <a:r>
              <a:rPr lang="en-US" sz="4000"/>
              <a:t>”</a:t>
            </a:r>
          </a:p>
          <a:p>
            <a:pPr>
              <a:lnSpc>
                <a:spcPct val="90000"/>
              </a:lnSpc>
            </a:pPr>
            <a:r>
              <a:rPr lang="en-US" sz="4000"/>
              <a:t>Show a bit of your </a:t>
            </a:r>
            <a:r>
              <a:rPr lang="en-US" sz="4000" u="sng"/>
              <a:t>top teeth</a:t>
            </a:r>
            <a:r>
              <a:rPr lang="en-US" sz="4000"/>
              <a:t> all 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z="4000"/>
              <a:t>  the time*</a:t>
            </a:r>
          </a:p>
          <a:p>
            <a:pPr>
              <a:lnSpc>
                <a:spcPct val="90000"/>
              </a:lnSpc>
            </a:pPr>
            <a:r>
              <a:rPr lang="en-US" sz="4000"/>
              <a:t>The </a:t>
            </a:r>
            <a:r>
              <a:rPr lang="en-US" sz="4000" u="sng"/>
              <a:t>tongue</a:t>
            </a:r>
            <a:r>
              <a:rPr lang="en-US" sz="4000"/>
              <a:t> should lie on the floor of the mouth and be relaxed</a:t>
            </a:r>
          </a:p>
          <a:p>
            <a:pPr>
              <a:lnSpc>
                <a:spcPct val="90000"/>
              </a:lnSpc>
            </a:pPr>
            <a:r>
              <a:rPr lang="en-US" sz="4000"/>
              <a:t>Tip of tongue touch </a:t>
            </a:r>
            <a:r>
              <a:rPr lang="en-US" sz="4000" u="sng"/>
              <a:t>lower teeth</a:t>
            </a:r>
            <a:endParaRPr lang="en-US" sz="4000"/>
          </a:p>
          <a:p>
            <a:pPr>
              <a:lnSpc>
                <a:spcPct val="90000"/>
              </a:lnSpc>
            </a:pPr>
            <a:r>
              <a:rPr lang="en-US" sz="4000"/>
              <a:t>Keeps </a:t>
            </a:r>
            <a:r>
              <a:rPr lang="en-US" sz="4000" u="sng"/>
              <a:t>lips</a:t>
            </a:r>
            <a:r>
              <a:rPr lang="en-US" sz="4000"/>
              <a:t> as relaxed as possible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19200"/>
            <a:ext cx="6705600" cy="3810000"/>
          </a:xfrm>
        </p:spPr>
        <p:txBody>
          <a:bodyPr/>
          <a:lstStyle/>
          <a:p>
            <a:pPr marL="609600" indent="-609600"/>
            <a:r>
              <a:rPr lang="en-US" sz="5400"/>
              <a:t>Correct Vowels</a:t>
            </a:r>
            <a:endParaRPr lang="en-US" sz="4400"/>
          </a:p>
          <a:p>
            <a:pPr marL="609600" indent="-609600" algn="l">
              <a:buFont typeface="Arial" charset="0"/>
              <a:buAutoNum type="arabicPeriod"/>
            </a:pPr>
            <a:r>
              <a:rPr lang="en-US" sz="4000"/>
              <a:t>Sound like the vowel</a:t>
            </a:r>
          </a:p>
          <a:p>
            <a:pPr marL="609600" indent="-609600" algn="l">
              <a:buFont typeface="Arial" charset="0"/>
              <a:buAutoNum type="arabicPeriod"/>
            </a:pPr>
            <a:r>
              <a:rPr lang="en-US" sz="4000"/>
              <a:t>Look like the vowel</a:t>
            </a:r>
          </a:p>
          <a:p>
            <a:pPr marL="609600" indent="-609600" algn="l">
              <a:buFont typeface="Arial" charset="0"/>
              <a:buAutoNum type="arabicPeriod"/>
            </a:pPr>
            <a:r>
              <a:rPr lang="en-US" sz="4000"/>
              <a:t>Feel like the vowel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371600"/>
          </a:xfrm>
        </p:spPr>
        <p:txBody>
          <a:bodyPr/>
          <a:lstStyle/>
          <a:p>
            <a:r>
              <a:rPr lang="en-US" sz="5400"/>
              <a:t>Vowels, Inside and Outside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EE</a:t>
            </a:r>
            <a:endParaRPr lang="en-US" sz="1800"/>
          </a:p>
          <a:p>
            <a:pPr lvl="1">
              <a:lnSpc>
                <a:spcPct val="80000"/>
              </a:lnSpc>
            </a:pPr>
            <a:r>
              <a:rPr lang="en-US"/>
              <a:t>Stay within the goalposts</a:t>
            </a:r>
          </a:p>
          <a:p>
            <a:pPr lvl="1">
              <a:lnSpc>
                <a:spcPct val="80000"/>
              </a:lnSpc>
            </a:pPr>
            <a:r>
              <a:rPr lang="en-US"/>
              <a:t>Show a bit of top teeth</a:t>
            </a:r>
          </a:p>
          <a:p>
            <a:pPr lvl="1">
              <a:lnSpc>
                <a:spcPct val="80000"/>
              </a:lnSpc>
            </a:pPr>
            <a:r>
              <a:rPr lang="en-US"/>
              <a:t>Natural delivery, just like the ABC’s</a:t>
            </a:r>
            <a:endParaRPr lang="en-US" sz="1800"/>
          </a:p>
          <a:p>
            <a:pPr lvl="1">
              <a:lnSpc>
                <a:spcPct val="80000"/>
              </a:lnSpc>
              <a:buFont typeface="Wingdings" pitchFamily="1" charset="2"/>
              <a:buNone/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/>
              <a:t>AH 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/>
              <a:t>Stay within the goalposts</a:t>
            </a:r>
          </a:p>
          <a:p>
            <a:pPr lvl="1">
              <a:lnSpc>
                <a:spcPct val="80000"/>
              </a:lnSpc>
            </a:pPr>
            <a:r>
              <a:rPr lang="en-US"/>
              <a:t>Show a bit of top teeth</a:t>
            </a:r>
          </a:p>
          <a:p>
            <a:pPr lvl="1">
              <a:lnSpc>
                <a:spcPct val="80000"/>
              </a:lnSpc>
            </a:pPr>
            <a:r>
              <a:rPr lang="en-US"/>
              <a:t>Don’t drop jaw too far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7724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/>
              <a:t>OH </a:t>
            </a:r>
            <a:endParaRPr lang="en-US" sz="2400"/>
          </a:p>
          <a:p>
            <a:pPr lvl="1">
              <a:lnSpc>
                <a:spcPct val="80000"/>
              </a:lnSpc>
            </a:pPr>
            <a:r>
              <a:rPr lang="en-US"/>
              <a:t>Keep a bit of the top teeth showing </a:t>
            </a:r>
          </a:p>
          <a:p>
            <a:pPr lvl="1">
              <a:lnSpc>
                <a:spcPct val="80000"/>
              </a:lnSpc>
            </a:pPr>
            <a:r>
              <a:rPr lang="en-US"/>
              <a:t>Use bottom lip to make most of the shape</a:t>
            </a:r>
          </a:p>
          <a:p>
            <a:pPr lvl="1">
              <a:lnSpc>
                <a:spcPct val="80000"/>
              </a:lnSpc>
            </a:pPr>
            <a:r>
              <a:rPr lang="en-US"/>
              <a:t>Move corners forward from AH to OH</a:t>
            </a:r>
          </a:p>
          <a:p>
            <a:pPr lvl="1">
              <a:lnSpc>
                <a:spcPct val="80000"/>
              </a:lnSpc>
            </a:pPr>
            <a:r>
              <a:rPr lang="en-US"/>
              <a:t>Leave the aperture higher on your face</a:t>
            </a:r>
          </a:p>
          <a:p>
            <a:pPr>
              <a:lnSpc>
                <a:spcPct val="80000"/>
              </a:lnSpc>
            </a:pPr>
            <a:endParaRPr lang="en-US" sz="4000"/>
          </a:p>
          <a:p>
            <a:pPr>
              <a:lnSpc>
                <a:spcPct val="80000"/>
              </a:lnSpc>
            </a:pPr>
            <a:r>
              <a:rPr lang="en-US" sz="4000"/>
              <a:t>Ooh</a:t>
            </a:r>
            <a:endParaRPr lang="en-US" sz="2800"/>
          </a:p>
          <a:p>
            <a:pPr lvl="1">
              <a:lnSpc>
                <a:spcPct val="80000"/>
              </a:lnSpc>
            </a:pPr>
            <a:r>
              <a:rPr lang="en-US"/>
              <a:t>Show a bit of top teeth</a:t>
            </a:r>
          </a:p>
          <a:p>
            <a:pPr lvl="1">
              <a:lnSpc>
                <a:spcPct val="80000"/>
              </a:lnSpc>
            </a:pPr>
            <a:r>
              <a:rPr lang="en-US"/>
              <a:t>Move corners forward from OH to Ooh</a:t>
            </a:r>
          </a:p>
          <a:p>
            <a:pPr lvl="1">
              <a:lnSpc>
                <a:spcPct val="80000"/>
              </a:lnSpc>
            </a:pPr>
            <a:r>
              <a:rPr lang="en-US"/>
              <a:t>Smaller aperture than OH with relaxed lips.</a:t>
            </a:r>
          </a:p>
          <a:p>
            <a:pPr lvl="1">
              <a:lnSpc>
                <a:spcPct val="80000"/>
              </a:lnSpc>
            </a:pPr>
            <a:r>
              <a:rPr lang="en-US"/>
              <a:t>Keep the sound outside your mouth</a:t>
            </a:r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endParaRPr lang="en-US" sz="4000"/>
          </a:p>
          <a:p>
            <a:pPr algn="ctr">
              <a:buFont typeface="Wingdings" pitchFamily="1" charset="2"/>
              <a:buNone/>
            </a:pPr>
            <a:r>
              <a:rPr lang="en-US" sz="4000"/>
              <a:t>Short Vowels</a:t>
            </a:r>
            <a:endParaRPr lang="en-US" sz="2800"/>
          </a:p>
          <a:p>
            <a:r>
              <a:rPr lang="en-US" sz="4000"/>
              <a:t>ih   eh    a   uh   ur   </a:t>
            </a:r>
          </a:p>
          <a:p>
            <a:pPr lvl="1"/>
            <a:r>
              <a:rPr lang="en-US" sz="3200"/>
              <a:t>Stay within goalposts</a:t>
            </a:r>
          </a:p>
          <a:p>
            <a:pPr lvl="1"/>
            <a:r>
              <a:rPr lang="en-US" sz="3200"/>
              <a:t>Use a relaxed jaw, not a “dropped jaw”</a:t>
            </a:r>
          </a:p>
          <a:p>
            <a:pPr lvl="1"/>
            <a:r>
              <a:rPr lang="en-US" sz="3200"/>
              <a:t>Send the sound up and out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Vowel Match Technique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/>
              <a:t>“Jim Speak”</a:t>
            </a:r>
            <a:r>
              <a:rPr lang="en-US" sz="2400"/>
              <a:t>  credited to Jim Casey</a:t>
            </a:r>
          </a:p>
          <a:p>
            <a:pPr lvl="1">
              <a:lnSpc>
                <a:spcPct val="80000"/>
              </a:lnSpc>
            </a:pPr>
            <a:r>
              <a:rPr lang="en-US" sz="3200"/>
              <a:t>Focus on target vowel sounds</a:t>
            </a:r>
          </a:p>
          <a:p>
            <a:pPr lvl="1">
              <a:lnSpc>
                <a:spcPct val="80000"/>
              </a:lnSpc>
            </a:pPr>
            <a:r>
              <a:rPr lang="en-US" sz="3200"/>
              <a:t>Get to the target vowel immediately</a:t>
            </a:r>
          </a:p>
          <a:p>
            <a:pPr lvl="1">
              <a:lnSpc>
                <a:spcPct val="80000"/>
              </a:lnSpc>
            </a:pPr>
            <a:r>
              <a:rPr lang="en-US" sz="3200"/>
              <a:t>No migrating from the target vowel</a:t>
            </a:r>
            <a:endParaRPr lang="en-US" sz="2400"/>
          </a:p>
          <a:p>
            <a:pPr lvl="2">
              <a:lnSpc>
                <a:spcPct val="80000"/>
              </a:lnSpc>
            </a:pPr>
            <a:r>
              <a:rPr lang="en-US" sz="2800"/>
              <a:t>Prematurely turning to secondary </a:t>
            </a:r>
          </a:p>
          <a:p>
            <a:pPr lvl="2">
              <a:lnSpc>
                <a:spcPct val="80000"/>
              </a:lnSpc>
              <a:buFont typeface="Wingdings" pitchFamily="1" charset="2"/>
              <a:buNone/>
            </a:pPr>
            <a:r>
              <a:rPr lang="en-US" sz="2800"/>
              <a:t>vowel and/or the following consonant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0713"/>
            <a:ext cx="8001000" cy="979487"/>
          </a:xfrm>
        </p:spPr>
        <p:txBody>
          <a:bodyPr/>
          <a:lstStyle/>
          <a:p>
            <a:r>
              <a:rPr lang="en-US" sz="5400"/>
              <a:t>Target Vowel Replacements</a:t>
            </a:r>
            <a:endParaRPr lang="en-US"/>
          </a:p>
        </p:txBody>
      </p:sp>
      <p:graphicFrame>
        <p:nvGraphicFramePr>
          <p:cNvPr id="16387" name="Group 3"/>
          <p:cNvGraphicFramePr>
            <a:graphicFrameLocks noGrp="1"/>
          </p:cNvGraphicFramePr>
          <p:nvPr/>
        </p:nvGraphicFramePr>
        <p:xfrm>
          <a:off x="1143000" y="1828800"/>
          <a:ext cx="6858000" cy="4064002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457200"/>
                <a:gridCol w="1600200"/>
                <a:gridCol w="16002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Ih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IHD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Eh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ODD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UGH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URGE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OHD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ÙD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ooh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FF23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OOHD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54FF23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5562600" y="4876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5181600" y="579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92200"/>
          </a:xfrm>
        </p:spPr>
        <p:txBody>
          <a:bodyPr/>
          <a:lstStyle/>
          <a:p>
            <a:r>
              <a:rPr lang="en-US" sz="4800"/>
              <a:t>“Jim-Speak” Exercise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8392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rgbClr val="54FF23"/>
                </a:solidFill>
              </a:rPr>
              <a:t>    OOD   ODD  OHD   UGH  UGH  URGE</a:t>
            </a:r>
            <a:endParaRPr lang="en-US" sz="2400">
              <a:solidFill>
                <a:srgbClr val="54FF23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 </a:t>
            </a:r>
            <a:r>
              <a:rPr lang="en-US" sz="2800"/>
              <a:t>To     -  mor   - row’s      an  -   oth   -   er</a:t>
            </a:r>
            <a:r>
              <a:rPr lang="en-US" sz="2400"/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 </a:t>
            </a:r>
            <a:r>
              <a:rPr lang="en-US">
                <a:solidFill>
                  <a:srgbClr val="54FF23"/>
                </a:solidFill>
              </a:rPr>
              <a:t>ED     ODD  OHD     AD     ED     EED</a:t>
            </a:r>
            <a:endParaRPr lang="en-US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 </a:t>
            </a:r>
            <a:r>
              <a:rPr lang="en-US" sz="2800"/>
              <a:t>day.         I       hope     and      pray     we’ll</a:t>
            </a: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 </a:t>
            </a:r>
            <a:r>
              <a:rPr lang="en-US">
                <a:solidFill>
                  <a:srgbClr val="54FF23"/>
                </a:solidFill>
              </a:rPr>
              <a:t>EED       OOHD      ED         URGE</a:t>
            </a: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  </a:t>
            </a:r>
            <a:r>
              <a:rPr lang="en-US" sz="2800"/>
              <a:t>Be                 to     -    geth      -       er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1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Textured 1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2B5481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ACB3C1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2B5481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ACB3C1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80808"/>
        </a:dk1>
        <a:lt1>
          <a:srgbClr val="FFFFFF"/>
        </a:lt1>
        <a:dk2>
          <a:srgbClr val="2B5481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ACB3C1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2004:Templates:Presentations:Designs:Textured</Template>
  <TotalTime>343</TotalTime>
  <Words>365</Words>
  <PresentationFormat>On-screen Show (4:3)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ＭＳ Ｐゴシック</vt:lpstr>
      <vt:lpstr>Wingdings</vt:lpstr>
      <vt:lpstr>Textured</vt:lpstr>
      <vt:lpstr>  A, E, I, O and YOU   by Lori Lyford, CIF</vt:lpstr>
      <vt:lpstr>Vowel Matching</vt:lpstr>
      <vt:lpstr>Slide 3</vt:lpstr>
      <vt:lpstr>Vowels, Inside and Outside</vt:lpstr>
      <vt:lpstr>Slide 5</vt:lpstr>
      <vt:lpstr>Slide 6</vt:lpstr>
      <vt:lpstr>Vowel Match Technique</vt:lpstr>
      <vt:lpstr>Target Vowel Replacements</vt:lpstr>
      <vt:lpstr>“Jim-Speak” Exercise</vt:lpstr>
      <vt:lpstr>“Jim-Speak” Steps </vt:lpstr>
      <vt:lpstr>QUESTIONS??</vt:lpstr>
      <vt:lpstr>     Go Forth  to  Match and RING!!!</vt:lpstr>
    </vt:vector>
  </TitlesOfParts>
  <Company>Lori Lyford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A, E, I, O and YOU  by Lori Lyford, CIF</dc:title>
  <dc:creator>Lori Lyford</dc:creator>
  <cp:lastModifiedBy>Joanne</cp:lastModifiedBy>
  <cp:revision>11</cp:revision>
  <cp:lastPrinted>2009-08-21T23:25:23Z</cp:lastPrinted>
  <dcterms:created xsi:type="dcterms:W3CDTF">2008-07-13T22:36:07Z</dcterms:created>
  <dcterms:modified xsi:type="dcterms:W3CDTF">2014-10-15T10:51:53Z</dcterms:modified>
</cp:coreProperties>
</file>