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77" r:id="rId10"/>
    <p:sldId id="263" r:id="rId11"/>
    <p:sldId id="264" r:id="rId12"/>
    <p:sldId id="274" r:id="rId13"/>
    <p:sldId id="275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4" autoAdjust="0"/>
  </p:normalViewPr>
  <p:slideViewPr>
    <p:cSldViewPr snapToGrid="0" snapToObjects="1">
      <p:cViewPr>
        <p:scale>
          <a:sx n="100" d="100"/>
          <a:sy n="100" d="100"/>
        </p:scale>
        <p:origin x="-9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F2CBE-9E50-EA4E-B728-58B15C891708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DA3C4-1027-ED49-934E-AE85E787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8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200" b="1" dirty="0" smtClean="0">
                <a:effectLst/>
              </a:rPr>
              <a:t>Prepare Convention Team Member Packages: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000" dirty="0" smtClean="0">
                <a:effectLst/>
              </a:rPr>
              <a:t>Expense Form (including respective convention assistants)</a:t>
            </a:r>
            <a:endParaRPr lang="en-US" sz="1000" dirty="0" smtClean="0"/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000" dirty="0" smtClean="0">
                <a:effectLst/>
              </a:rPr>
              <a:t>“Where To Next” schedule</a:t>
            </a:r>
            <a:r>
              <a:rPr lang="en-US" sz="1000" dirty="0" smtClean="0"/>
              <a:t> 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000" dirty="0" smtClean="0">
                <a:effectLst/>
              </a:rPr>
              <a:t>Chorus contact information per hotel 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000" dirty="0" smtClean="0">
                <a:effectLst/>
              </a:rPr>
              <a:t>Check-In Procedure</a:t>
            </a:r>
            <a:endParaRPr lang="en-US" sz="1000" dirty="0" smtClean="0"/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000" dirty="0" smtClean="0">
                <a:effectLst/>
              </a:rPr>
              <a:t>VIP and</a:t>
            </a:r>
            <a:r>
              <a:rPr lang="en-US" sz="1000" dirty="0" smtClean="0"/>
              <a:t> </a:t>
            </a:r>
            <a:r>
              <a:rPr lang="en-US" sz="1000" dirty="0" smtClean="0">
                <a:effectLst/>
              </a:rPr>
              <a:t>Pit Guard Procedure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3C4-1027-ED49-934E-AE85E7874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4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2014-10-04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Site Search 2014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Lake Ontario Region 16</a:t>
            </a:r>
            <a:endParaRPr lang="en-US" sz="1800" b="1" dirty="0"/>
          </a:p>
        </p:txBody>
      </p:sp>
      <p:pic>
        <p:nvPicPr>
          <p:cNvPr id="5" name="Picture 4" descr="Region 16 Flag 3.11 Hi Rez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18" y="3733639"/>
            <a:ext cx="3124361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Task Timeline: home stretch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900" y="2552700"/>
            <a:ext cx="8801100" cy="4165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b="1" dirty="0">
                <a:effectLst/>
              </a:rPr>
              <a:t>TWO WEEKS PRIOR TO </a:t>
            </a:r>
            <a:r>
              <a:rPr lang="en-US" sz="1900" b="1" dirty="0" smtClean="0">
                <a:effectLst/>
              </a:rPr>
              <a:t>CONTEST</a:t>
            </a:r>
            <a:r>
              <a:rPr lang="en-US" sz="1900" dirty="0" smtClean="0"/>
              <a:t>: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Prepare </a:t>
            </a:r>
            <a:r>
              <a:rPr lang="en-US" sz="1900" dirty="0">
                <a:effectLst/>
              </a:rPr>
              <a:t>and distribute Team “Where To Next” schedule</a:t>
            </a:r>
            <a:r>
              <a:rPr lang="en-US" sz="1900" dirty="0"/>
              <a:t> </a:t>
            </a:r>
            <a:endParaRPr lang="en-US" sz="1900" dirty="0" smtClean="0"/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Prepare </a:t>
            </a:r>
            <a:r>
              <a:rPr lang="en-US" sz="1900" dirty="0">
                <a:effectLst/>
              </a:rPr>
              <a:t>Team Member Packages for Wednesday night </a:t>
            </a:r>
            <a:r>
              <a:rPr lang="en-US" sz="1900" dirty="0" smtClean="0">
                <a:effectLst/>
              </a:rPr>
              <a:t>distribution</a:t>
            </a:r>
            <a:endParaRPr lang="en-US" sz="1900" dirty="0"/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Prepare </a:t>
            </a:r>
            <a:r>
              <a:rPr lang="en-US" sz="1900" dirty="0">
                <a:effectLst/>
              </a:rPr>
              <a:t>hotel handouts for Pre-Cons</a:t>
            </a:r>
            <a:r>
              <a:rPr lang="en-US" sz="1900" dirty="0"/>
              <a:t> </a:t>
            </a:r>
            <a:endParaRPr lang="en-US" sz="1900" dirty="0" smtClean="0"/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Buy </a:t>
            </a:r>
            <a:r>
              <a:rPr lang="en-US" sz="1900" dirty="0">
                <a:effectLst/>
              </a:rPr>
              <a:t>gifts for emcees</a:t>
            </a:r>
            <a:r>
              <a:rPr lang="en-US" sz="1900" dirty="0"/>
              <a:t>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b="1" dirty="0" smtClean="0">
                <a:effectLst/>
              </a:rPr>
              <a:t>Prepare Convention Team Member Packages:</a:t>
            </a:r>
          </a:p>
          <a:p>
            <a:pPr marL="60325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900" b="1" dirty="0" smtClean="0">
              <a:effectLst/>
            </a:endParaRPr>
          </a:p>
          <a:p>
            <a:pPr marL="60325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b="1" dirty="0" smtClean="0">
                <a:effectLst/>
              </a:rPr>
              <a:t>WORKING BEE: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b="1" dirty="0" smtClean="0">
                <a:effectLst/>
              </a:rPr>
              <a:t>CCL </a:t>
            </a:r>
            <a:r>
              <a:rPr lang="en-US" sz="1900" b="1" dirty="0">
                <a:effectLst/>
              </a:rPr>
              <a:t>REGISTRATION PACKAGE </a:t>
            </a:r>
            <a:r>
              <a:rPr lang="en-US" sz="1900" b="1" dirty="0" smtClean="0">
                <a:effectLst/>
              </a:rPr>
              <a:t>CONTENT</a:t>
            </a:r>
            <a:endParaRPr lang="en-US" sz="1900" dirty="0" smtClean="0"/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AEB</a:t>
            </a:r>
            <a:r>
              <a:rPr lang="en-US" sz="1900" dirty="0" smtClean="0"/>
              <a:t> </a:t>
            </a:r>
            <a:r>
              <a:rPr lang="en-US" sz="1900" dirty="0" smtClean="0">
                <a:effectLst/>
              </a:rPr>
              <a:t>Programs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/>
              <a:t> </a:t>
            </a:r>
            <a:r>
              <a:rPr lang="en-US" sz="1900" dirty="0">
                <a:effectLst/>
              </a:rPr>
              <a:t>VIP </a:t>
            </a:r>
            <a:r>
              <a:rPr lang="en-US" sz="1900" dirty="0" smtClean="0">
                <a:effectLst/>
              </a:rPr>
              <a:t>ribbons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/>
              <a:t> </a:t>
            </a:r>
            <a:r>
              <a:rPr lang="en-US" sz="1900" dirty="0">
                <a:effectLst/>
              </a:rPr>
              <a:t>Other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52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POST COMPETITION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819400"/>
            <a:ext cx="8801100" cy="38989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Sunday Morning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effectLst/>
              </a:rPr>
              <a:t>Finance Coordinator meets with all hotels to settle all bills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effectLst/>
              </a:rPr>
              <a:t>Contest Wrap –up meeting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i="1" dirty="0" smtClean="0">
                <a:effectLst/>
              </a:rPr>
              <a:t>Cracker Barrel </a:t>
            </a:r>
            <a:r>
              <a:rPr lang="en-US" dirty="0" smtClean="0">
                <a:effectLst/>
              </a:rPr>
              <a:t>and head home!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May</a:t>
            </a:r>
            <a:endParaRPr lang="en-US" dirty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effectLst/>
              </a:rPr>
              <a:t>Portfolio Managers complete final reports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effectLst/>
              </a:rPr>
              <a:t>Complete International reports (CC Evaluation and CRC Post Competition Report</a:t>
            </a:r>
            <a:r>
              <a:rPr lang="en-US" dirty="0" smtClean="0">
                <a:effectLst/>
              </a:rPr>
              <a:t>)</a:t>
            </a:r>
            <a:endParaRPr lang="en-US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effectLst/>
              </a:rPr>
              <a:t>CRC prepares Convention Report for RMT 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June</a:t>
            </a:r>
            <a:r>
              <a:rPr lang="en-US" dirty="0" smtClean="0">
                <a:effectLst/>
              </a:rPr>
              <a:t> meeting …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>
              <a:effectLst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i="1" dirty="0" smtClean="0">
                <a:effectLst/>
              </a:rPr>
              <a:t>THIS IS THE SONG THAT NEVER ENDS!!!!</a:t>
            </a:r>
          </a:p>
        </p:txBody>
      </p:sp>
    </p:spTree>
    <p:extLst>
      <p:ext uri="{BB962C8B-B14F-4D97-AF65-F5344CB8AC3E}">
        <p14:creationId xmlns:p14="http://schemas.microsoft.com/office/powerpoint/2010/main" val="370358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Search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Harmonic Progression was announced, the RMT appointed a Site Search Task Force: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Sandy Blamowski, Events Coordinator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April Jackson, Finance Coordinator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Shelley </a:t>
            </a:r>
            <a:r>
              <a:rPr lang="en-US" dirty="0" err="1" smtClean="0"/>
              <a:t>Snoulten</a:t>
            </a:r>
            <a:r>
              <a:rPr lang="en-US" dirty="0" smtClean="0"/>
              <a:t>, Competition Coordinator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JD Crowe, Chair Regional Convention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7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6172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Establish Site </a:t>
            </a:r>
            <a:r>
              <a:rPr lang="en-US" dirty="0"/>
              <a:t>S</a:t>
            </a:r>
            <a:r>
              <a:rPr lang="en-US" dirty="0" smtClean="0"/>
              <a:t>earch </a:t>
            </a:r>
            <a:r>
              <a:rPr lang="en-US" dirty="0"/>
              <a:t>C</a:t>
            </a:r>
            <a:r>
              <a:rPr lang="en-US" dirty="0" smtClean="0"/>
              <a:t>riteria taking into consideration: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Suitability of contest venue (in accordance with International Competition criteria for lighting, sound, judging facility and rest areas, etc.)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Hotel availability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Busing availability if required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Cost</a:t>
            </a:r>
          </a:p>
          <a:p>
            <a:pPr marL="0" indent="0">
              <a:buNone/>
            </a:pPr>
            <a:r>
              <a:rPr lang="en-US" dirty="0" smtClean="0"/>
              <a:t>Establish a Site Search Committee to identify potential sites in all corners of the region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5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Search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37542"/>
            <a:ext cx="7716838" cy="3388658"/>
          </a:xfrm>
        </p:spPr>
        <p:txBody>
          <a:bodyPr>
            <a:normAutofit fontScale="85000" lnSpcReduction="20000"/>
          </a:bodyPr>
          <a:lstStyle/>
          <a:p>
            <a:pPr lvl="5">
              <a:buFont typeface="Wingdings" charset="2"/>
              <a:buChar char="ü"/>
            </a:pPr>
            <a:r>
              <a:rPr lang="en-US" sz="2400" dirty="0" smtClean="0"/>
              <a:t>Linda Morrison</a:t>
            </a:r>
          </a:p>
          <a:p>
            <a:pPr lvl="5">
              <a:buFont typeface="Wingdings" charset="2"/>
              <a:buChar char="ü"/>
            </a:pPr>
            <a:r>
              <a:rPr lang="en-US" sz="2400" dirty="0" smtClean="0"/>
              <a:t>Sharon Towner</a:t>
            </a:r>
          </a:p>
          <a:p>
            <a:pPr lvl="5">
              <a:buFont typeface="Wingdings" charset="2"/>
              <a:buChar char="ü"/>
            </a:pPr>
            <a:r>
              <a:rPr lang="en-US" sz="2400" smtClean="0"/>
              <a:t>Suzie </a:t>
            </a:r>
            <a:r>
              <a:rPr lang="en-US" sz="2400" dirty="0" smtClean="0"/>
              <a:t>Thomson </a:t>
            </a:r>
            <a:r>
              <a:rPr lang="en-US" sz="2400" dirty="0" err="1" smtClean="0"/>
              <a:t>Lafosse</a:t>
            </a:r>
            <a:endParaRPr lang="en-US" sz="2400" dirty="0" smtClean="0"/>
          </a:p>
          <a:p>
            <a:pPr lvl="5">
              <a:buFont typeface="Wingdings" charset="2"/>
              <a:buChar char="ü"/>
            </a:pPr>
            <a:r>
              <a:rPr lang="en-US" sz="2400" dirty="0" err="1" smtClean="0"/>
              <a:t>Alynne</a:t>
            </a:r>
            <a:r>
              <a:rPr lang="en-US" sz="2400" dirty="0" smtClean="0"/>
              <a:t> Miller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Using the site search criteria templates, they presented the Task Force with </a:t>
            </a:r>
            <a:r>
              <a:rPr lang="en-US" dirty="0"/>
              <a:t>7</a:t>
            </a:r>
            <a:r>
              <a:rPr lang="en-US" dirty="0" smtClean="0"/>
              <a:t> potential sites – considered 15 in total. Some of them met </a:t>
            </a:r>
            <a:r>
              <a:rPr lang="en-US" i="1" dirty="0" smtClean="0"/>
              <a:t>some</a:t>
            </a:r>
            <a:r>
              <a:rPr lang="en-US" dirty="0" smtClean="0"/>
              <a:t> of the criteria but only four (4) met </a:t>
            </a:r>
            <a:r>
              <a:rPr lang="en-US" i="1" dirty="0" smtClean="0"/>
              <a:t>most</a:t>
            </a:r>
            <a:r>
              <a:rPr lang="en-US" dirty="0" smtClean="0"/>
              <a:t> of the criteria. Those four (4) potential new sites and Syracuse were considered by the Task Force.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20175778">
            <a:off x="5865139" y="2763974"/>
            <a:ext cx="2438400" cy="185194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0"/>
            <a:ext cx="8470900" cy="977900"/>
          </a:xfrm>
        </p:spPr>
        <p:txBody>
          <a:bodyPr/>
          <a:lstStyle/>
          <a:p>
            <a:r>
              <a:rPr lang="en-US" sz="4400" dirty="0" smtClean="0"/>
              <a:t>Our Geography!</a:t>
            </a:r>
            <a:endParaRPr lang="en-US" sz="4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9" t="410" b="-1307"/>
          <a:stretch/>
        </p:blipFill>
        <p:spPr>
          <a:xfrm>
            <a:off x="1343024" y="2247900"/>
            <a:ext cx="7578726" cy="4610100"/>
          </a:xfrm>
        </p:spPr>
      </p:pic>
    </p:spTree>
    <p:extLst>
      <p:ext uri="{BB962C8B-B14F-4D97-AF65-F5344CB8AC3E}">
        <p14:creationId xmlns:p14="http://schemas.microsoft.com/office/powerpoint/2010/main" val="313690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NAVIGATING OUR REGION!</a:t>
            </a:r>
            <a:endParaRPr lang="en-US" sz="4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" r="22608" b="8995"/>
          <a:stretch/>
        </p:blipFill>
        <p:spPr>
          <a:xfrm>
            <a:off x="1460500" y="3012142"/>
            <a:ext cx="6261100" cy="3083858"/>
          </a:xfrm>
        </p:spPr>
      </p:pic>
    </p:spTree>
    <p:extLst>
      <p:ext uri="{BB962C8B-B14F-4D97-AF65-F5344CB8AC3E}">
        <p14:creationId xmlns:p14="http://schemas.microsoft.com/office/powerpoint/2010/main" val="310612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Toronto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" t="6705" r="42151" b="7262"/>
          <a:stretch/>
        </p:blipFill>
        <p:spPr>
          <a:xfrm>
            <a:off x="165100" y="4279900"/>
            <a:ext cx="4563094" cy="2209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830" r="42479" b="6624"/>
          <a:stretch/>
        </p:blipFill>
        <p:spPr>
          <a:xfrm>
            <a:off x="4489275" y="1104900"/>
            <a:ext cx="4438825" cy="3022600"/>
          </a:xfrm>
        </p:spPr>
      </p:pic>
    </p:spTree>
    <p:extLst>
      <p:ext uri="{BB962C8B-B14F-4D97-AF65-F5344CB8AC3E}">
        <p14:creationId xmlns:p14="http://schemas.microsoft.com/office/powerpoint/2010/main" val="18269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Mississauga</a:t>
            </a:r>
            <a:endParaRPr lang="en-US" sz="4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87" r="36087" b="6826"/>
          <a:stretch/>
        </p:blipFill>
        <p:spPr>
          <a:xfrm>
            <a:off x="4328785" y="1143000"/>
            <a:ext cx="4599315" cy="5524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111" r="51919"/>
          <a:stretch/>
        </p:blipFill>
        <p:spPr>
          <a:xfrm>
            <a:off x="228599" y="3263900"/>
            <a:ext cx="393760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9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Hamilton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40" r="33203" b="4469"/>
          <a:stretch/>
        </p:blipFill>
        <p:spPr>
          <a:xfrm>
            <a:off x="3773488" y="965200"/>
            <a:ext cx="5154612" cy="5575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494" r="53273" b="5618"/>
          <a:stretch/>
        </p:blipFill>
        <p:spPr>
          <a:xfrm>
            <a:off x="190499" y="3517900"/>
            <a:ext cx="345043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Team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rcRect t="2641" b="2641"/>
          <a:stretch>
            <a:fillRect/>
          </a:stretch>
        </p:blipFill>
        <p:spPr>
          <a:xfrm>
            <a:off x="712787" y="3012142"/>
            <a:ext cx="7890661" cy="3639872"/>
          </a:xfrm>
        </p:spPr>
      </p:pic>
    </p:spTree>
    <p:extLst>
      <p:ext uri="{BB962C8B-B14F-4D97-AF65-F5344CB8AC3E}">
        <p14:creationId xmlns:p14="http://schemas.microsoft.com/office/powerpoint/2010/main" val="14639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Niagara Falls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185" r="46727" b="6667"/>
          <a:stretch/>
        </p:blipFill>
        <p:spPr>
          <a:xfrm>
            <a:off x="5099744" y="4610101"/>
            <a:ext cx="3828356" cy="1930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93" r="39128" b="6312"/>
          <a:stretch/>
        </p:blipFill>
        <p:spPr>
          <a:xfrm>
            <a:off x="217488" y="2960222"/>
            <a:ext cx="4697412" cy="3299758"/>
          </a:xfrm>
        </p:spPr>
      </p:pic>
    </p:spTree>
    <p:extLst>
      <p:ext uri="{BB962C8B-B14F-4D97-AF65-F5344CB8AC3E}">
        <p14:creationId xmlns:p14="http://schemas.microsoft.com/office/powerpoint/2010/main" val="297609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Syracuse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467" y="4017296"/>
            <a:ext cx="4059633" cy="254860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38" r="42419" b="6462"/>
          <a:stretch/>
        </p:blipFill>
        <p:spPr>
          <a:xfrm>
            <a:off x="255588" y="2861596"/>
            <a:ext cx="4443412" cy="3086100"/>
          </a:xfrm>
        </p:spPr>
      </p:pic>
    </p:spTree>
    <p:extLst>
      <p:ext uri="{BB962C8B-B14F-4D97-AF65-F5344CB8AC3E}">
        <p14:creationId xmlns:p14="http://schemas.microsoft.com/office/powerpoint/2010/main" val="252062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Contracts signed with City of Syracuse facilities for contest 2015 &amp; 2016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Taking cost of facilities and other associated expenses, Task Force has recommended  Syracuse for contest 2017, 2018 &amp; 2019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RMT has approved the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Task Timeline: June - Aug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900" y="2628900"/>
            <a:ext cx="8801100" cy="4089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Verify </a:t>
            </a:r>
            <a:r>
              <a:rPr lang="en-US" sz="2600" dirty="0">
                <a:effectLst/>
              </a:rPr>
              <a:t>hotel and </a:t>
            </a:r>
            <a:r>
              <a:rPr lang="en-US" sz="2600" dirty="0" smtClean="0">
                <a:effectLst/>
              </a:rPr>
              <a:t>competition venue contracts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Verify </a:t>
            </a:r>
            <a:r>
              <a:rPr lang="en-US" sz="2600" dirty="0">
                <a:effectLst/>
              </a:rPr>
              <a:t>Audio/</a:t>
            </a:r>
            <a:r>
              <a:rPr lang="en-US" sz="2600" dirty="0" smtClean="0">
                <a:effectLst/>
              </a:rPr>
              <a:t>Visual, Photography and Webcasting contracts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Confirm </a:t>
            </a:r>
            <a:r>
              <a:rPr lang="en-US" sz="2600" dirty="0">
                <a:effectLst/>
              </a:rPr>
              <a:t>theme of Fall Music </a:t>
            </a:r>
            <a:r>
              <a:rPr lang="en-US" sz="2600" dirty="0" smtClean="0">
                <a:effectLst/>
              </a:rPr>
              <a:t>School</a:t>
            </a:r>
            <a:endParaRPr lang="en-US" sz="2600" dirty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Confirm </a:t>
            </a:r>
            <a:r>
              <a:rPr lang="en-US" sz="2600" dirty="0">
                <a:effectLst/>
              </a:rPr>
              <a:t>with Regional Education Coordinator (</a:t>
            </a:r>
            <a:r>
              <a:rPr lang="en-US" sz="2600" dirty="0" smtClean="0">
                <a:effectLst/>
              </a:rPr>
              <a:t>EDC</a:t>
            </a:r>
            <a:r>
              <a:rPr lang="en-US" sz="2600" dirty="0">
                <a:effectLst/>
              </a:rPr>
              <a:t>) that an education class will be run at Spring Contest</a:t>
            </a:r>
            <a:r>
              <a:rPr lang="en-US" sz="2600" dirty="0"/>
              <a:t> </a:t>
            </a:r>
            <a:r>
              <a:rPr lang="en-US" sz="2600" dirty="0">
                <a:effectLst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Provide </a:t>
            </a:r>
            <a:r>
              <a:rPr lang="en-US" sz="2600" dirty="0">
                <a:effectLst/>
              </a:rPr>
              <a:t>following year Convention Team names and contact information to Regional Communication Coordinator</a:t>
            </a:r>
            <a:r>
              <a:rPr lang="en-US" sz="2600" dirty="0"/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CoC</a:t>
            </a:r>
            <a:r>
              <a:rPr lang="en-US" sz="2600" dirty="0" smtClean="0"/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CRC</a:t>
            </a:r>
            <a:r>
              <a:rPr lang="en-US" sz="2600" i="1" dirty="0" smtClean="0">
                <a:effectLst/>
              </a:rPr>
              <a:t> Ramp</a:t>
            </a:r>
            <a:r>
              <a:rPr lang="en-US" sz="2600" i="1" dirty="0">
                <a:effectLst/>
              </a:rPr>
              <a:t>-up e</a:t>
            </a:r>
            <a:r>
              <a:rPr lang="en-US" sz="2600" dirty="0">
                <a:effectLst/>
              </a:rPr>
              <a:t>mail to Team </a:t>
            </a:r>
            <a:r>
              <a:rPr lang="en-US" sz="2600" dirty="0"/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Prepare </a:t>
            </a:r>
            <a:r>
              <a:rPr lang="en-US" sz="2600" dirty="0">
                <a:effectLst/>
              </a:rPr>
              <a:t>draft Convention </a:t>
            </a:r>
            <a:r>
              <a:rPr lang="en-US" sz="2600" dirty="0" smtClean="0">
                <a:effectLst/>
              </a:rPr>
              <a:t>Handbook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Revise </a:t>
            </a:r>
            <a:r>
              <a:rPr lang="en-US" sz="2600" dirty="0">
                <a:effectLst/>
              </a:rPr>
              <a:t>forms and forward to </a:t>
            </a:r>
            <a:r>
              <a:rPr lang="en-US" sz="2600" dirty="0" smtClean="0">
                <a:effectLst/>
              </a:rPr>
              <a:t>Webmaster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600" dirty="0" smtClean="0">
                <a:effectLst/>
              </a:rPr>
              <a:t>Request </a:t>
            </a:r>
            <a:r>
              <a:rPr lang="en-US" sz="2600" dirty="0">
                <a:effectLst/>
              </a:rPr>
              <a:t>hotel assignments from Housing Manager</a:t>
            </a:r>
            <a:r>
              <a:rPr lang="en-US" sz="2600" dirty="0"/>
              <a:t> </a:t>
            </a:r>
            <a:r>
              <a:rPr lang="en-US" sz="2600" dirty="0" smtClean="0"/>
              <a:t>&amp; </a:t>
            </a:r>
            <a:r>
              <a:rPr lang="en-US" sz="2600" dirty="0" smtClean="0">
                <a:effectLst/>
              </a:rPr>
              <a:t>Regional </a:t>
            </a:r>
            <a:r>
              <a:rPr lang="en-US" sz="2600" dirty="0">
                <a:effectLst/>
              </a:rPr>
              <a:t>Assessment Date from Regional Finance Coordinator for inclusion in Convention Handbook</a:t>
            </a:r>
            <a:r>
              <a:rPr lang="en-US" dirty="0">
                <a:effectLst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82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Task Timeline: Sep - Nov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900" y="2819400"/>
            <a:ext cx="8801100" cy="38989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Expect </a:t>
            </a:r>
            <a:r>
              <a:rPr lang="en-US" sz="1900" dirty="0">
                <a:effectLst/>
              </a:rPr>
              <a:t>first Communiqué from SAI with deadlines (for inclusion in Convention Handbook)</a:t>
            </a:r>
            <a:r>
              <a:rPr lang="en-US" sz="1900" dirty="0"/>
              <a:t> </a:t>
            </a:r>
            <a:endParaRPr lang="en-US" sz="19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Prepare </a:t>
            </a:r>
            <a:r>
              <a:rPr lang="en-US" sz="1900" dirty="0">
                <a:effectLst/>
              </a:rPr>
              <a:t>draft budget and circulate to Regional Events Coordinator (EVC), Regional Finance Coordinator (FC) and Competition Coordinator (CC) for input and feedback</a:t>
            </a:r>
            <a:r>
              <a:rPr lang="en-US" sz="1900" dirty="0"/>
              <a:t> </a:t>
            </a:r>
            <a:endParaRPr lang="en-US" sz="19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Prepare </a:t>
            </a:r>
            <a:r>
              <a:rPr lang="en-US" sz="1900" dirty="0">
                <a:effectLst/>
              </a:rPr>
              <a:t>for Fall Music School class</a:t>
            </a:r>
            <a:r>
              <a:rPr lang="en-US" sz="1900" dirty="0"/>
              <a:t> </a:t>
            </a:r>
            <a:endParaRPr lang="en-US" sz="19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Finalize </a:t>
            </a:r>
            <a:r>
              <a:rPr lang="en-US" sz="1900" dirty="0">
                <a:effectLst/>
              </a:rPr>
              <a:t>budget</a:t>
            </a:r>
            <a:r>
              <a:rPr lang="en-US" sz="1900" dirty="0"/>
              <a:t> </a:t>
            </a:r>
            <a:endParaRPr lang="en-US" sz="19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CRC </a:t>
            </a:r>
            <a:r>
              <a:rPr lang="en-US" sz="1900" dirty="0">
                <a:effectLst/>
              </a:rPr>
              <a:t>Welcome note to Judges - send Convention Handbook for their information</a:t>
            </a:r>
            <a:r>
              <a:rPr lang="en-US" sz="1900" dirty="0"/>
              <a:t> </a:t>
            </a:r>
            <a:endParaRPr lang="en-US" sz="19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Team status </a:t>
            </a:r>
            <a:r>
              <a:rPr lang="en-US" sz="1900" dirty="0">
                <a:effectLst/>
              </a:rPr>
              <a:t>report due October </a:t>
            </a:r>
            <a:r>
              <a:rPr lang="en-US" sz="1900" dirty="0" smtClean="0">
                <a:effectLst/>
              </a:rPr>
              <a:t>31</a:t>
            </a:r>
            <a:r>
              <a:rPr lang="en-US" sz="1900" baseline="30000" dirty="0" smtClean="0">
                <a:effectLst/>
              </a:rPr>
              <a:t>st</a:t>
            </a:r>
            <a:endParaRPr lang="en-US" sz="19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900" dirty="0" smtClean="0">
                <a:effectLst/>
              </a:rPr>
              <a:t>Expect </a:t>
            </a:r>
            <a:r>
              <a:rPr lang="en-US" sz="1900" dirty="0">
                <a:effectLst/>
              </a:rPr>
              <a:t>Competition Update from </a:t>
            </a:r>
            <a:r>
              <a:rPr lang="en-US" sz="1900" dirty="0" smtClean="0">
                <a:effectLst/>
              </a:rPr>
              <a:t>SAI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6154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Task Timeline: Jan - Feb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900" y="2463800"/>
            <a:ext cx="8801100" cy="42545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Expect </a:t>
            </a:r>
            <a:r>
              <a:rPr lang="en-US" sz="2100" dirty="0">
                <a:effectLst/>
              </a:rPr>
              <a:t>email from SAI regarding Panel Secretary printer requirements. Forwarded to OPL Team for action. </a:t>
            </a:r>
            <a:r>
              <a:rPr lang="en-US" sz="2100" dirty="0"/>
              <a:t> </a:t>
            </a:r>
            <a:endParaRPr lang="en-US" sz="21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Start </a:t>
            </a:r>
            <a:r>
              <a:rPr lang="en-US" sz="2100" dirty="0">
                <a:effectLst/>
              </a:rPr>
              <a:t>receiving weekly SAI Box Reports (registered contestants!) – share with Communications Manager for Program Planning purposes</a:t>
            </a:r>
            <a:r>
              <a:rPr lang="en-US" sz="2100" dirty="0"/>
              <a:t> </a:t>
            </a:r>
            <a:endParaRPr lang="en-US" sz="21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Team status reports </a:t>
            </a:r>
            <a:r>
              <a:rPr lang="en-US" sz="2100" dirty="0">
                <a:effectLst/>
              </a:rPr>
              <a:t>due January </a:t>
            </a:r>
            <a:r>
              <a:rPr lang="en-US" sz="2100" dirty="0" smtClean="0">
                <a:effectLst/>
              </a:rPr>
              <a:t>31st</a:t>
            </a:r>
            <a:endParaRPr lang="en-US" sz="21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Work </a:t>
            </a:r>
            <a:r>
              <a:rPr lang="en-US" sz="2100" dirty="0">
                <a:effectLst/>
              </a:rPr>
              <a:t>with EVC and CC to select contest emcees</a:t>
            </a:r>
            <a:r>
              <a:rPr lang="en-US" sz="2100" dirty="0"/>
              <a:t> </a:t>
            </a:r>
            <a:endParaRPr lang="en-US" sz="21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Expect </a:t>
            </a:r>
            <a:r>
              <a:rPr lang="en-US" sz="2100" dirty="0">
                <a:effectLst/>
              </a:rPr>
              <a:t>confirmation e-mail from SAI re Trial Scoring </a:t>
            </a:r>
            <a:r>
              <a:rPr lang="en-US" sz="2100" dirty="0" smtClean="0">
                <a:effectLst/>
              </a:rPr>
              <a:t>Judges</a:t>
            </a:r>
            <a:endParaRPr lang="en-US" sz="21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Send </a:t>
            </a:r>
            <a:r>
              <a:rPr lang="en-US" sz="2100" dirty="0">
                <a:effectLst/>
              </a:rPr>
              <a:t>note of appreciation to Directors and Team </a:t>
            </a:r>
            <a:r>
              <a:rPr lang="en-US" sz="2100" dirty="0" smtClean="0">
                <a:effectLst/>
              </a:rPr>
              <a:t>Leader/President </a:t>
            </a:r>
            <a:r>
              <a:rPr lang="en-US" sz="2100" dirty="0">
                <a:effectLst/>
              </a:rPr>
              <a:t>for each Convention Team Portfolio Manager </a:t>
            </a:r>
            <a:endParaRPr lang="en-US" sz="2100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Confirm </a:t>
            </a:r>
            <a:r>
              <a:rPr lang="en-US" sz="2100" dirty="0">
                <a:effectLst/>
              </a:rPr>
              <a:t>Team housing assignments at contest.</a:t>
            </a:r>
            <a:r>
              <a:rPr lang="en-US" sz="2100" dirty="0"/>
              <a:t> </a:t>
            </a:r>
            <a:r>
              <a:rPr lang="en-US" sz="2100" dirty="0">
                <a:effectLst/>
              </a:rPr>
              <a:t> </a:t>
            </a:r>
            <a:endParaRPr lang="en-US" sz="2100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E</a:t>
            </a:r>
            <a:r>
              <a:rPr lang="en-US" sz="2100" dirty="0">
                <a:effectLst/>
              </a:rPr>
              <a:t>-mail Regional Education Coordinator re Education Class on Friday morning (faculty and </a:t>
            </a:r>
            <a:r>
              <a:rPr lang="en-US" sz="2100" dirty="0" smtClean="0">
                <a:effectLst/>
              </a:rPr>
              <a:t>theme)</a:t>
            </a:r>
            <a:r>
              <a:rPr lang="en-US" sz="2100" dirty="0">
                <a:effectLst/>
              </a:rPr>
              <a:t>. </a:t>
            </a:r>
            <a:endParaRPr lang="en-US" sz="2100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100" dirty="0" smtClean="0">
                <a:effectLst/>
              </a:rPr>
              <a:t>Provide </a:t>
            </a:r>
            <a:r>
              <a:rPr lang="en-US" sz="2100" dirty="0">
                <a:effectLst/>
              </a:rPr>
              <a:t>details </a:t>
            </a:r>
            <a:r>
              <a:rPr lang="en-US" sz="2100" dirty="0" smtClean="0">
                <a:effectLst/>
              </a:rPr>
              <a:t>to </a:t>
            </a:r>
            <a:r>
              <a:rPr lang="en-US" sz="2100" dirty="0">
                <a:effectLst/>
              </a:rPr>
              <a:t>Communications Manager for inclusion </a:t>
            </a:r>
            <a:r>
              <a:rPr lang="en-US" sz="2100" dirty="0" smtClean="0">
                <a:effectLst/>
              </a:rPr>
              <a:t>in </a:t>
            </a:r>
            <a:r>
              <a:rPr lang="en-US" sz="2100" dirty="0">
                <a:effectLst/>
              </a:rPr>
              <a:t>Convention Program and CC for inclusion in Chorus and Quartet Supplements.</a:t>
            </a: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60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Task Timeline: March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900" y="2819400"/>
            <a:ext cx="8801100" cy="38989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>
                <a:effectLst/>
              </a:rPr>
              <a:t>Call for volunteers (non competing choruses, CAL).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Reminder </a:t>
            </a:r>
            <a:r>
              <a:rPr lang="en-US" sz="1800" dirty="0">
                <a:effectLst/>
              </a:rPr>
              <a:t>to Team – status </a:t>
            </a:r>
            <a:r>
              <a:rPr lang="en-US" sz="1800" dirty="0" smtClean="0">
                <a:effectLst/>
              </a:rPr>
              <a:t>reports </a:t>
            </a:r>
            <a:r>
              <a:rPr lang="en-US" sz="1800" dirty="0">
                <a:effectLst/>
              </a:rPr>
              <a:t>due March 31st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Email </a:t>
            </a:r>
            <a:r>
              <a:rPr lang="en-US" sz="1800" dirty="0">
                <a:effectLst/>
              </a:rPr>
              <a:t>all choruses and quartets asking for names of </a:t>
            </a:r>
            <a:r>
              <a:rPr lang="en-US" sz="1800" b="1" dirty="0">
                <a:effectLst/>
              </a:rPr>
              <a:t>VIPs</a:t>
            </a:r>
            <a:r>
              <a:rPr lang="en-US" sz="1800" dirty="0">
                <a:effectLst/>
              </a:rPr>
              <a:t> accompanying them at </a:t>
            </a:r>
            <a:r>
              <a:rPr lang="en-US" sz="1800" dirty="0" smtClean="0">
                <a:effectLst/>
              </a:rPr>
              <a:t>contest.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Email </a:t>
            </a:r>
            <a:r>
              <a:rPr lang="en-US" sz="1800" dirty="0">
                <a:effectLst/>
              </a:rPr>
              <a:t>COMP AEB list to Housing Manager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Coordinate </a:t>
            </a:r>
            <a:r>
              <a:rPr lang="en-US" sz="1800" dirty="0">
                <a:effectLst/>
              </a:rPr>
              <a:t>press release with Regional Communication </a:t>
            </a:r>
            <a:r>
              <a:rPr lang="en-US" sz="1800" dirty="0" smtClean="0">
                <a:effectLst/>
              </a:rPr>
              <a:t>Coordinator </a:t>
            </a:r>
            <a:r>
              <a:rPr lang="en-US" sz="1800" dirty="0">
                <a:effectLst/>
              </a:rPr>
              <a:t>and </a:t>
            </a:r>
            <a:r>
              <a:rPr lang="en-US" sz="1800" dirty="0" smtClean="0">
                <a:effectLst/>
              </a:rPr>
              <a:t>send </a:t>
            </a:r>
            <a:r>
              <a:rPr lang="en-US" sz="1800" dirty="0">
                <a:effectLst/>
              </a:rPr>
              <a:t>to </a:t>
            </a:r>
            <a:r>
              <a:rPr lang="en-US" sz="1800" smtClean="0">
                <a:effectLst/>
              </a:rPr>
              <a:t>the city</a:t>
            </a:r>
            <a:endParaRPr lang="en-US" sz="1800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Email </a:t>
            </a:r>
            <a:r>
              <a:rPr lang="en-US" sz="1800" dirty="0">
                <a:effectLst/>
              </a:rPr>
              <a:t>RMT Director’s Coordinator and Membership </a:t>
            </a:r>
            <a:r>
              <a:rPr lang="en-US" sz="1800" dirty="0" smtClean="0">
                <a:effectLst/>
              </a:rPr>
              <a:t>Coordinator </a:t>
            </a:r>
            <a:r>
              <a:rPr lang="en-US" sz="1800" dirty="0">
                <a:effectLst/>
              </a:rPr>
              <a:t>re Leadership Recognition from podium during chorus contest</a:t>
            </a:r>
            <a:r>
              <a:rPr lang="en-US" sz="1800" dirty="0"/>
              <a:t>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2455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Task Timeline: more March …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900" y="2819400"/>
            <a:ext cx="8801100" cy="38989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Email </a:t>
            </a:r>
            <a:r>
              <a:rPr lang="en-US" sz="1800" dirty="0">
                <a:effectLst/>
              </a:rPr>
              <a:t>RMT Membership Coordinator and Team Leader re First Timer Ribbons and table set-up at Thursday night Briefing at </a:t>
            </a:r>
            <a:r>
              <a:rPr lang="en-US" sz="1800" dirty="0" smtClean="0">
                <a:effectLst/>
              </a:rPr>
              <a:t>contest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Greetings </a:t>
            </a:r>
            <a:r>
              <a:rPr lang="en-US" sz="1800" dirty="0">
                <a:effectLst/>
              </a:rPr>
              <a:t>from CRC to </a:t>
            </a:r>
            <a:r>
              <a:rPr lang="en-US" sz="1800" dirty="0" smtClean="0">
                <a:effectLst/>
              </a:rPr>
              <a:t>city where convention is being held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Invitation </a:t>
            </a:r>
            <a:r>
              <a:rPr lang="en-US" sz="1800" dirty="0">
                <a:effectLst/>
              </a:rPr>
              <a:t>out to Pit Guards and </a:t>
            </a:r>
            <a:r>
              <a:rPr lang="en-US" sz="1800" dirty="0" smtClean="0">
                <a:effectLst/>
              </a:rPr>
              <a:t>Pages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Send </a:t>
            </a:r>
            <a:r>
              <a:rPr lang="en-US" sz="1800" dirty="0">
                <a:effectLst/>
              </a:rPr>
              <a:t>CRC Welcome letter for program to Communication </a:t>
            </a:r>
            <a:r>
              <a:rPr lang="en-US" sz="1800" dirty="0" smtClean="0">
                <a:effectLst/>
              </a:rPr>
              <a:t>Manager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Prepare </a:t>
            </a:r>
            <a:r>
              <a:rPr lang="en-US" sz="1800" dirty="0">
                <a:effectLst/>
              </a:rPr>
              <a:t>list of choruses and convention team members per hotel to send to hotels with Check-in </a:t>
            </a:r>
            <a:r>
              <a:rPr lang="en-US" sz="1800" dirty="0" smtClean="0">
                <a:effectLst/>
              </a:rPr>
              <a:t>policy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Send </a:t>
            </a:r>
            <a:r>
              <a:rPr lang="en-US" sz="1800" dirty="0">
                <a:effectLst/>
              </a:rPr>
              <a:t>list of available volunteers from non-competing choruses and CAL members to Convention Team Portfolio </a:t>
            </a:r>
            <a:r>
              <a:rPr lang="en-US" sz="1800" dirty="0" smtClean="0">
                <a:effectLst/>
              </a:rPr>
              <a:t>managers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800" dirty="0" smtClean="0">
                <a:effectLst/>
              </a:rPr>
              <a:t>Hello </a:t>
            </a:r>
            <a:r>
              <a:rPr lang="en-US" sz="1800" dirty="0">
                <a:effectLst/>
              </a:rPr>
              <a:t>to judges – countdown is on!</a:t>
            </a:r>
            <a:r>
              <a:rPr lang="en-US" sz="1800" dirty="0"/>
              <a:t>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4615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Task Timeline: </a:t>
            </a:r>
            <a:r>
              <a:rPr lang="en-US" sz="3600" dirty="0" smtClean="0"/>
              <a:t>a bit more March…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900" y="2654300"/>
            <a:ext cx="8801100" cy="4064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>
                <a:effectLst/>
              </a:rPr>
              <a:t>Note to Team re Wednesday night Team </a:t>
            </a:r>
            <a:r>
              <a:rPr lang="en-US" sz="2000" dirty="0" smtClean="0">
                <a:effectLst/>
              </a:rPr>
              <a:t>Soirée/Working Bee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Finalize </a:t>
            </a:r>
            <a:r>
              <a:rPr lang="en-US" sz="2000" dirty="0" err="1">
                <a:effectLst/>
              </a:rPr>
              <a:t>Precon</a:t>
            </a:r>
            <a:r>
              <a:rPr lang="en-US" sz="2000" dirty="0">
                <a:effectLst/>
              </a:rPr>
              <a:t> times with Convention Services Manager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Greetings from CRC to hotel main contacts (include check-in policy; list of choruses at each hotel and authorized person to pick up chorus packages; list of Convention Team Members at hotel)</a:t>
            </a:r>
            <a:r>
              <a:rPr lang="en-US" sz="2000" dirty="0" smtClean="0">
                <a:effectLst/>
              </a:rPr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Email </a:t>
            </a:r>
            <a:r>
              <a:rPr lang="en-US" sz="2000" dirty="0">
                <a:effectLst/>
              </a:rPr>
              <a:t>Pit Guard, Page Instructions and VIP Instructions for to Convention assistants and VIPs.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Check with Team to determine if anyone has a position Shadow or </a:t>
            </a:r>
            <a:r>
              <a:rPr lang="en-US" sz="2000" dirty="0" smtClean="0">
                <a:effectLst/>
              </a:rPr>
              <a:t>no</a:t>
            </a:r>
            <a:endParaRPr lang="en-US" sz="20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Prepare </a:t>
            </a:r>
            <a:r>
              <a:rPr lang="en-US" sz="2000" dirty="0">
                <a:effectLst/>
              </a:rPr>
              <a:t>labels and envelopes for VIP ribbons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Prepare </a:t>
            </a:r>
            <a:r>
              <a:rPr lang="en-US" sz="2000" dirty="0">
                <a:effectLst/>
              </a:rPr>
              <a:t>labels for chorus CCL Check-In </a:t>
            </a:r>
            <a:r>
              <a:rPr lang="en-US" sz="2000" dirty="0" smtClean="0">
                <a:effectLst/>
              </a:rPr>
              <a:t>bundles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287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70900" cy="1447800"/>
          </a:xfrm>
        </p:spPr>
        <p:txBody>
          <a:bodyPr/>
          <a:lstStyle/>
          <a:p>
            <a:r>
              <a:rPr lang="en-US" sz="4400" dirty="0" smtClean="0"/>
              <a:t>Task Timeline: </a:t>
            </a:r>
            <a:r>
              <a:rPr lang="en-US" sz="3600" dirty="0" smtClean="0"/>
              <a:t>the last of March…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900" y="2654300"/>
            <a:ext cx="8801100" cy="4064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Prepare </a:t>
            </a:r>
            <a:r>
              <a:rPr lang="en-US" sz="2000" dirty="0">
                <a:effectLst/>
              </a:rPr>
              <a:t>competitor card bags to be put out at Thursday night </a:t>
            </a:r>
            <a:r>
              <a:rPr lang="en-US" sz="2000" dirty="0" smtClean="0">
                <a:effectLst/>
              </a:rPr>
              <a:t>Briefing</a:t>
            </a:r>
            <a:endParaRPr lang="en-US" sz="20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Email </a:t>
            </a:r>
            <a:r>
              <a:rPr lang="en-US" sz="2000" dirty="0">
                <a:effectLst/>
              </a:rPr>
              <a:t>Check-in policy reminder to choruses and </a:t>
            </a:r>
            <a:r>
              <a:rPr lang="en-US" sz="2000" dirty="0" smtClean="0">
                <a:effectLst/>
              </a:rPr>
              <a:t>quartets</a:t>
            </a:r>
            <a:endParaRPr lang="en-US" sz="20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Provide </a:t>
            </a:r>
            <a:r>
              <a:rPr lang="en-US" sz="2000" dirty="0">
                <a:effectLst/>
              </a:rPr>
              <a:t>w</a:t>
            </a:r>
            <a:r>
              <a:rPr lang="en-US" sz="2000" dirty="0" smtClean="0">
                <a:effectLst/>
              </a:rPr>
              <a:t>ebcast and audio visual staff </a:t>
            </a:r>
            <a:r>
              <a:rPr lang="en-US" sz="2000" dirty="0">
                <a:effectLst/>
              </a:rPr>
              <a:t>names to Registration Manager for preparation of complimentary </a:t>
            </a:r>
            <a:r>
              <a:rPr lang="en-US" sz="2000" dirty="0" smtClean="0">
                <a:effectLst/>
              </a:rPr>
              <a:t>AEB</a:t>
            </a:r>
            <a:endParaRPr lang="en-US" sz="20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Receive </a:t>
            </a:r>
            <a:r>
              <a:rPr lang="en-US" sz="2000" dirty="0">
                <a:effectLst/>
              </a:rPr>
              <a:t>confirmation of all Convention Assistants; finalize all expense forms and Reimbursement spreadsheet for Regional Finance </a:t>
            </a:r>
            <a:r>
              <a:rPr lang="en-US" sz="2000" dirty="0" smtClean="0">
                <a:effectLst/>
              </a:rPr>
              <a:t>Coordinator</a:t>
            </a:r>
            <a:endParaRPr lang="en-US" sz="20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effectLst/>
              </a:rPr>
              <a:t>Expect </a:t>
            </a:r>
            <a:r>
              <a:rPr lang="en-US" sz="2000" dirty="0">
                <a:effectLst/>
              </a:rPr>
              <a:t>backstage schedules and chorus rehearsal schedules from CC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4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558</TotalTime>
  <Words>1055</Words>
  <Application>Microsoft Macintosh PowerPoint</Application>
  <PresentationFormat>On-screen Show (4:3)</PresentationFormat>
  <Paragraphs>133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Sky</vt:lpstr>
      <vt:lpstr>Site Search 2014</vt:lpstr>
      <vt:lpstr>Convention Team</vt:lpstr>
      <vt:lpstr>Task Timeline: June - Aug</vt:lpstr>
      <vt:lpstr>Task Timeline: Sep - Nov</vt:lpstr>
      <vt:lpstr>Task Timeline: Jan - Feb</vt:lpstr>
      <vt:lpstr>Task Timeline: March</vt:lpstr>
      <vt:lpstr>Task Timeline: more March …</vt:lpstr>
      <vt:lpstr>Task Timeline: a bit more March…</vt:lpstr>
      <vt:lpstr>Task Timeline: the last of March…</vt:lpstr>
      <vt:lpstr>Task Timeline: home stretch</vt:lpstr>
      <vt:lpstr>POST COMPETITION</vt:lpstr>
      <vt:lpstr>Site Search Task Force</vt:lpstr>
      <vt:lpstr>Task Force Mandate</vt:lpstr>
      <vt:lpstr>Site Search Committee</vt:lpstr>
      <vt:lpstr>Our Geography!</vt:lpstr>
      <vt:lpstr>NAVIGATING OUR REGION!</vt:lpstr>
      <vt:lpstr>Toronto</vt:lpstr>
      <vt:lpstr>Mississauga</vt:lpstr>
      <vt:lpstr>Hamilton</vt:lpstr>
      <vt:lpstr>Niagara Falls</vt:lpstr>
      <vt:lpstr>Syracuse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Search</dc:title>
  <dc:creator>Jeanne d'Arc Crowe</dc:creator>
  <cp:lastModifiedBy>Jeanne d'Arc Crowe</cp:lastModifiedBy>
  <cp:revision>34</cp:revision>
  <dcterms:created xsi:type="dcterms:W3CDTF">2014-09-20T18:47:13Z</dcterms:created>
  <dcterms:modified xsi:type="dcterms:W3CDTF">2014-10-04T18:08:32Z</dcterms:modified>
</cp:coreProperties>
</file>